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Raleway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Raleway-bold.fntdata"/><Relationship Id="rId52" Type="http://schemas.openxmlformats.org/officeDocument/2006/relationships/font" Target="fonts/Raleway-regular.fntdata"/><Relationship Id="rId11" Type="http://schemas.openxmlformats.org/officeDocument/2006/relationships/slide" Target="slides/slide6.xml"/><Relationship Id="rId55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54" Type="http://schemas.openxmlformats.org/officeDocument/2006/relationships/font" Target="fonts/Raleway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075ef059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075ef059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075ef059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075ef059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075ef0597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075ef0597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075ef059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075ef059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075ef0597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075ef0597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075ef059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075ef059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075ef059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075ef059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5eca15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5eca15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75ef059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75ef059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075ef059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075ef059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75ef0597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75ef0597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55eca155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655eca155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075ef0597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075ef0597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075ef0597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075ef059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75ef0597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75ef0597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075ef0597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075ef059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075ef0597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7075ef0597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075ef0597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075ef059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075ef0597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075ef059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075ef0597_2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075ef0597_2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075ef0597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075ef0597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75ef059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75ef059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075ef0597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075ef0597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075ef0597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075ef0597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075ef0597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075ef0597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075ef0597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075ef0597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075ef0597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075ef0597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075ef059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075ef05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075ef0597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075ef0597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075ef0597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075ef0597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075ef0597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075ef0597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075ef0597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075ef059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075ef059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075ef059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075ef0597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075ef0597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075ef0597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075ef0597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075ef059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075ef059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075ef059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075ef059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55da11a3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655da11a3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7075ef059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7075ef059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075ef0597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075ef0597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75ef0597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75ef0597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75ef059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75ef059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075ef0597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075ef059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075ef0597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075ef0597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75ef0597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075ef059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es.linkedin.com/in/patricia-juane-borreguero-ab5695167" TargetMode="External"/><Relationship Id="rId4" Type="http://schemas.openxmlformats.org/officeDocument/2006/relationships/hyperlink" Target="https://www.linkedin.com/in/miguel-gonz%C3%A1lez-doval-30b8a0154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hyperlink" Target="https://github.com/miguelgdoval/tinyApp" TargetMode="External"/><Relationship Id="rId8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aterial.io" TargetMode="External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0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Relationship Id="rId4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Relationship Id="rId4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5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6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github.com/miguelgdoval/tinyApp" TargetMode="External"/><Relationship Id="rId6" Type="http://schemas.openxmlformats.org/officeDocument/2006/relationships/hyperlink" Target="https://es.linkedin.com/in/patricia-juane-borreguero-ab5695167" TargetMode="External"/><Relationship Id="rId7" Type="http://schemas.openxmlformats.org/officeDocument/2006/relationships/hyperlink" Target="https://www.linkedin.com/in/miguel-gonz%C3%A1lez-doval-30b8a0154/" TargetMode="External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7890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Introducción a Android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Java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3020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Patricia Juane Borreguero           </a:t>
            </a:r>
            <a:r>
              <a:rPr lang="es-419" u="sng">
                <a:solidFill>
                  <a:schemeClr val="hlink"/>
                </a:solidFill>
                <a:hlinkClick r:id="rId3"/>
              </a:rPr>
              <a:t>LinkedIn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Miguel González Doval                  </a:t>
            </a:r>
            <a:r>
              <a:rPr lang="es-419" u="sng">
                <a:solidFill>
                  <a:schemeClr val="hlink"/>
                </a:solidFill>
                <a:hlinkClick r:id="rId4"/>
              </a:rPr>
              <a:t>LinkedIn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7860" y="2728700"/>
            <a:ext cx="2353866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461" y="4127573"/>
            <a:ext cx="505114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 txBox="1"/>
          <p:nvPr/>
        </p:nvSpPr>
        <p:spPr>
          <a:xfrm>
            <a:off x="1316500" y="4316875"/>
            <a:ext cx="359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7"/>
              </a:rPr>
              <a:t>https://github.com/miguelgdoval/tinyApp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081288"/>
            <a:ext cx="2763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604200"/>
            <a:ext cx="276300" cy="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3)Conceptos</a:t>
            </a:r>
            <a:endParaRPr/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316900" y="2357425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Extiende de  Fragment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Layout definido en OnCreateView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900" y="2432300"/>
            <a:ext cx="5397075" cy="17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71" name="Google Shape;171;p23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73" name="Google Shape;173;p23"/>
          <p:cNvSpPr txBox="1"/>
          <p:nvPr/>
        </p:nvSpPr>
        <p:spPr>
          <a:xfrm>
            <a:off x="316900" y="2357425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Layout en xml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FrameLayout contenedor de Fragments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725" y="2231100"/>
            <a:ext cx="4907278" cy="201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81" name="Google Shape;18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82" name="Google Shape;182;p24"/>
          <p:cNvSpPr txBox="1"/>
          <p:nvPr/>
        </p:nvSpPr>
        <p:spPr>
          <a:xfrm>
            <a:off x="316900" y="2357425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FragmentManager: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FragmentTransaction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Cargar fragments iniciales en OnCreate() de la Activity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150" y="2293650"/>
            <a:ext cx="4997000" cy="1898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727952" y="17524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UI</a:t>
            </a:r>
            <a:endParaRPr/>
          </a:p>
        </p:txBody>
      </p:sp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316900" y="2357425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https://material.io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Drag&amp;drop Android Studio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353" y="1528450"/>
            <a:ext cx="4398050" cy="33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 Conceptos</a:t>
            </a:r>
            <a:endParaRPr/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727951" y="1752450"/>
            <a:ext cx="3843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build.gradle</a:t>
            </a:r>
            <a:endParaRPr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00" name="Google Shape;200;p26"/>
          <p:cNvSpPr txBox="1"/>
          <p:nvPr>
            <p:ph idx="1" type="subTitle"/>
          </p:nvPr>
        </p:nvSpPr>
        <p:spPr>
          <a:xfrm>
            <a:off x="4692401" y="1752450"/>
            <a:ext cx="3843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AndroidManifest.xml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425" y="2293650"/>
            <a:ext cx="3701272" cy="2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47" y="2293650"/>
            <a:ext cx="3511134" cy="2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4) Hello world</a:t>
            </a:r>
            <a:endParaRPr/>
          </a:p>
        </p:txBody>
      </p:sp>
      <p:sp>
        <p:nvSpPr>
          <p:cNvPr id="208" name="Google Shape;208;p27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Hello World!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" y="2229225"/>
            <a:ext cx="2991027" cy="2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277" y="2229225"/>
            <a:ext cx="3198032" cy="240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17" name="Google Shape;217;p28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Arquitectura</a:t>
            </a:r>
            <a:endParaRPr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17" y="1895825"/>
            <a:ext cx="5074183" cy="285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25" name="Google Shape;225;p29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MainActivity</a:t>
            </a:r>
            <a:endParaRPr/>
          </a:p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4700"/>
            <a:ext cx="46196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425" y="2584700"/>
            <a:ext cx="4067175" cy="166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34" name="Google Shape;234;p30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InputFragment</a:t>
            </a:r>
            <a:endParaRPr/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225" y="1801050"/>
            <a:ext cx="1764500" cy="29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936" y="2229225"/>
            <a:ext cx="4260354" cy="259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43" name="Google Shape;243;p31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OutputFragment</a:t>
            </a:r>
            <a:endParaRPr/>
          </a:p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5" y="2229225"/>
            <a:ext cx="5051125" cy="24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733" y="1824250"/>
            <a:ext cx="1768734" cy="29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Índice</a:t>
            </a:r>
            <a:endParaRPr/>
          </a:p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590327" y="1567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¿Por qué Android?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Herramientas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Hello world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Primer formulario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 API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Firebase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b="1" lang="es-419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Alternativas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0" name="Google Shape;100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5) Primer formulario</a:t>
            </a:r>
            <a:endParaRPr/>
          </a:p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Navbar</a:t>
            </a:r>
            <a:endParaRPr/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50" y="2343450"/>
            <a:ext cx="3176661" cy="24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899" y="1641250"/>
            <a:ext cx="3032026" cy="2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738" y="4192200"/>
            <a:ext cx="3362325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069" y="1635975"/>
            <a:ext cx="6521849" cy="31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269" name="Google Shape;269;p34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AsyncTask</a:t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950" y="1546125"/>
            <a:ext cx="4334174" cy="330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4"/>
          <p:cNvSpPr txBox="1"/>
          <p:nvPr/>
        </p:nvSpPr>
        <p:spPr>
          <a:xfrm>
            <a:off x="704175" y="2265600"/>
            <a:ext cx="35928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Petición a API con RestTemplate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Asíncrona para no paralizar ejecución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Parámetro de Fragment (Bundle)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278" name="Google Shape;278;p35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Objeto Respuesta</a:t>
            </a:r>
            <a:endParaRPr/>
          </a:p>
        </p:txBody>
      </p:sp>
      <p:sp>
        <p:nvSpPr>
          <p:cNvPr id="279" name="Google Shape;27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280" name="Google Shape;280;p35"/>
          <p:cNvSpPr txBox="1"/>
          <p:nvPr/>
        </p:nvSpPr>
        <p:spPr>
          <a:xfrm>
            <a:off x="704175" y="2265600"/>
            <a:ext cx="3592800" cy="15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Campos JSON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Parcelable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438" y="1564960"/>
            <a:ext cx="3309600" cy="3481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287" name="Google Shape;287;p36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Listar Datos</a:t>
            </a:r>
            <a:endParaRPr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800" y="2122400"/>
            <a:ext cx="4302200" cy="240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075" y="1810477"/>
            <a:ext cx="4145400" cy="255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296" name="Google Shape;296;p37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Mostrar </a:t>
            </a:r>
            <a:r>
              <a:rPr lang="es-419"/>
              <a:t>Datos</a:t>
            </a:r>
            <a:endParaRPr/>
          </a:p>
        </p:txBody>
      </p:sp>
      <p:sp>
        <p:nvSpPr>
          <p:cNvPr id="297" name="Google Shape;297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175" y="1657400"/>
            <a:ext cx="2006150" cy="32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Permisos y Librerías </a:t>
            </a:r>
            <a:endParaRPr/>
          </a:p>
        </p:txBody>
      </p:sp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263" y="2571750"/>
            <a:ext cx="6467475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918475" y="2038700"/>
            <a:ext cx="385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AndroidManifest.xml (Permisos)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663" y="3731425"/>
            <a:ext cx="711517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8"/>
          <p:cNvSpPr txBox="1"/>
          <p:nvPr/>
        </p:nvSpPr>
        <p:spPr>
          <a:xfrm>
            <a:off x="918475" y="3230675"/>
            <a:ext cx="252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build.gradle (Dependencias)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15" name="Google Shape;315;p39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Página de Detalles - Main Activity</a:t>
            </a:r>
            <a:r>
              <a:rPr lang="es-419"/>
              <a:t> </a:t>
            </a:r>
            <a:endParaRPr/>
          </a:p>
        </p:txBody>
      </p:sp>
      <p:sp>
        <p:nvSpPr>
          <p:cNvPr id="316" name="Google Shape;316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100" y="2263225"/>
            <a:ext cx="6923803" cy="2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23" name="Google Shape;323;p40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Página de Detalles - Fragment</a:t>
            </a:r>
            <a:endParaRPr/>
          </a:p>
        </p:txBody>
      </p:sp>
      <p:sp>
        <p:nvSpPr>
          <p:cNvPr id="324" name="Google Shape;324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25" name="Google Shape;32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800" y="1585400"/>
            <a:ext cx="2118750" cy="341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50" y="2198600"/>
            <a:ext cx="4686699" cy="279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32" name="Google Shape;332;p41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</a:t>
            </a:r>
            <a:endParaRPr/>
          </a:p>
        </p:txBody>
      </p:sp>
      <p:sp>
        <p:nvSpPr>
          <p:cNvPr id="333" name="Google Shape;33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550" y="1867575"/>
            <a:ext cx="3850125" cy="1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1"/>
          <p:cNvSpPr txBox="1"/>
          <p:nvPr/>
        </p:nvSpPr>
        <p:spPr>
          <a:xfrm>
            <a:off x="995025" y="2204350"/>
            <a:ext cx="33372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SQLite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Room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AutoNum type="arabicParenR"/>
            </a:pPr>
            <a:r>
              <a:rPr lang="es-419"/>
              <a:t>¿Por qué Android?</a:t>
            </a:r>
            <a:endParaRPr/>
          </a:p>
        </p:txBody>
      </p:sp>
      <p:sp>
        <p:nvSpPr>
          <p:cNvPr id="106" name="Google Shape;106;p15"/>
          <p:cNvSpPr txBox="1"/>
          <p:nvPr>
            <p:ph idx="1" type="subTitle"/>
          </p:nvPr>
        </p:nvSpPr>
        <p:spPr>
          <a:xfrm>
            <a:off x="590327" y="21013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Los consumidores gastan más de 5h al día en su smartphone.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En 2018, el 52.2% del tráfico en internet fue es a través del móvil.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En 2018, el gasto en anuncios en aplicaciones móviles en todo el mundo alcanzó los 138.100 millones de Dólares, y se espera que alcancen 212.400 millones para 2021.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En Enero de 2019 había 3986 miles de millones de usuarios de móvil únicos activos en internet.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Hay 3.256 miles de millones de usuarios de redes sociales a través del móvil en 2019.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s-419" sz="135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4 de cada 5 consumidores utilizan sus teléfonos para comprar.</a:t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41" name="Google Shape;341;p42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SQLite</a:t>
            </a:r>
            <a:endParaRPr/>
          </a:p>
        </p:txBody>
      </p:sp>
      <p:sp>
        <p:nvSpPr>
          <p:cNvPr id="342" name="Google Shape;342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43" name="Google Shape;3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50" y="2432300"/>
            <a:ext cx="3720626" cy="151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326" y="2180975"/>
            <a:ext cx="4553206" cy="201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50" name="Google Shape;350;p43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SQLite</a:t>
            </a:r>
            <a:endParaRPr/>
          </a:p>
        </p:txBody>
      </p:sp>
      <p:sp>
        <p:nvSpPr>
          <p:cNvPr id="351" name="Google Shape;35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52" name="Google Shape;3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00" y="2371950"/>
            <a:ext cx="3967975" cy="20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024" y="2089551"/>
            <a:ext cx="4211300" cy="265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59" name="Google Shape;359;p44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Permisos</a:t>
            </a:r>
            <a:endParaRPr/>
          </a:p>
        </p:txBody>
      </p:sp>
      <p:sp>
        <p:nvSpPr>
          <p:cNvPr id="360" name="Google Shape;360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725" y="2571750"/>
            <a:ext cx="66198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4"/>
          <p:cNvSpPr txBox="1"/>
          <p:nvPr/>
        </p:nvSpPr>
        <p:spPr>
          <a:xfrm>
            <a:off x="872550" y="2127825"/>
            <a:ext cx="24339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AndroidManifest.xml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44"/>
          <p:cNvSpPr txBox="1"/>
          <p:nvPr/>
        </p:nvSpPr>
        <p:spPr>
          <a:xfrm>
            <a:off x="872550" y="3245275"/>
            <a:ext cx="37200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Lato"/>
                <a:ea typeface="Lato"/>
                <a:cs typeface="Lato"/>
                <a:sym typeface="Lato"/>
              </a:rPr>
              <a:t>Inicializar DatabaseHelper en MainActivity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725" y="3888175"/>
            <a:ext cx="4648200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70" name="Google Shape;370;p45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Favoritos</a:t>
            </a:r>
            <a:endParaRPr/>
          </a:p>
        </p:txBody>
      </p:sp>
      <p:sp>
        <p:nvSpPr>
          <p:cNvPr id="371" name="Google Shape;371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72" name="Google Shape;3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950" y="2125475"/>
            <a:ext cx="4438900" cy="281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2400" y="1657400"/>
            <a:ext cx="1952650" cy="32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6) Integración con API</a:t>
            </a:r>
            <a:endParaRPr/>
          </a:p>
        </p:txBody>
      </p:sp>
      <p:sp>
        <p:nvSpPr>
          <p:cNvPr id="379" name="Google Shape;379;p46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Persistencia - Favoritos</a:t>
            </a:r>
            <a:endParaRPr/>
          </a:p>
        </p:txBody>
      </p:sp>
      <p:sp>
        <p:nvSpPr>
          <p:cNvPr id="380" name="Google Shape;380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381" name="Google Shape;3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50" y="2241800"/>
            <a:ext cx="3750325" cy="2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050" y="1519775"/>
            <a:ext cx="2016950" cy="32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</p:txBody>
      </p:sp>
      <p:sp>
        <p:nvSpPr>
          <p:cNvPr id="388" name="Google Shape;388;p47"/>
          <p:cNvSpPr txBox="1"/>
          <p:nvPr>
            <p:ph idx="1" type="subTitle"/>
          </p:nvPr>
        </p:nvSpPr>
        <p:spPr>
          <a:xfrm>
            <a:off x="727952" y="2227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Plataforma en la nube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Autenticación sencilla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Análisis de datos exhaustivo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Diferentes tipos de bases de datos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Permite crear serverless apps</a:t>
            </a:r>
            <a:endParaRPr/>
          </a:p>
        </p:txBody>
      </p:sp>
      <p:sp>
        <p:nvSpPr>
          <p:cNvPr id="389" name="Google Shape;389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0" name="Google Shape;390;p47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</a:t>
            </a:r>
            <a:r>
              <a:rPr lang="es-419"/>
              <a:t>- Introducción</a:t>
            </a:r>
            <a:endParaRPr/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875" y="1696000"/>
            <a:ext cx="1331150" cy="17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8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Sign in</a:t>
            </a:r>
            <a:endParaRPr/>
          </a:p>
        </p:txBody>
      </p:sp>
      <p:sp>
        <p:nvSpPr>
          <p:cNvPr id="398" name="Google Shape;398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399" name="Google Shape;399;p48"/>
          <p:cNvSpPr txBox="1"/>
          <p:nvPr>
            <p:ph idx="1" type="subTitle"/>
          </p:nvPr>
        </p:nvSpPr>
        <p:spPr>
          <a:xfrm>
            <a:off x="727952" y="22275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Crear proyecto Firebase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Registrar tu app con  Firebase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Agregar archivo de configuración a tu proyecto</a:t>
            </a:r>
            <a:endParaRPr/>
          </a:p>
        </p:txBody>
      </p:sp>
      <p:pic>
        <p:nvPicPr>
          <p:cNvPr id="400" name="Google Shape;4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13" y="3926975"/>
            <a:ext cx="4126749" cy="82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875" y="4171725"/>
            <a:ext cx="4152900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9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Sign in</a:t>
            </a:r>
            <a:endParaRPr/>
          </a:p>
        </p:txBody>
      </p:sp>
      <p:sp>
        <p:nvSpPr>
          <p:cNvPr id="408" name="Google Shape;408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10" y="3182738"/>
            <a:ext cx="3115856" cy="5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174" y="1973675"/>
            <a:ext cx="4738800" cy="24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0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Sign in</a:t>
            </a:r>
            <a:endParaRPr/>
          </a:p>
        </p:txBody>
      </p:sp>
      <p:sp>
        <p:nvSpPr>
          <p:cNvPr id="417" name="Google Shape;41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00" y="2198600"/>
            <a:ext cx="3923951" cy="147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01" y="3774125"/>
            <a:ext cx="45720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0300" y="1931750"/>
            <a:ext cx="3727925" cy="235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1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Multidex</a:t>
            </a:r>
            <a:endParaRPr/>
          </a:p>
        </p:txBody>
      </p:sp>
      <p:sp>
        <p:nvSpPr>
          <p:cNvPr id="427" name="Google Shape;427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28" name="Google Shape;4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709" y="2292999"/>
            <a:ext cx="3282782" cy="10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25" y="3998299"/>
            <a:ext cx="44958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5735" y="2297738"/>
            <a:ext cx="4451129" cy="10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SzPts val="4200"/>
              <a:buAutoNum type="arabicParenR"/>
            </a:pPr>
            <a:r>
              <a:rPr lang="es-419"/>
              <a:t>¿Por qué Android?</a:t>
            </a:r>
            <a:endParaRPr/>
          </a:p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590327" y="21013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rgbClr val="31313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275" y="1585600"/>
            <a:ext cx="4847435" cy="316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2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2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Persistencia</a:t>
            </a:r>
            <a:endParaRPr/>
          </a:p>
        </p:txBody>
      </p:sp>
      <p:sp>
        <p:nvSpPr>
          <p:cNvPr id="437" name="Google Shape;437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38" name="Google Shape;4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25" y="2665200"/>
            <a:ext cx="3600650" cy="13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466" y="2522550"/>
            <a:ext cx="5054219" cy="16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3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3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Mostrar usuarios</a:t>
            </a:r>
            <a:endParaRPr/>
          </a:p>
        </p:txBody>
      </p:sp>
      <p:sp>
        <p:nvSpPr>
          <p:cNvPr id="446" name="Google Shape;446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47" name="Google Shape;4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26" y="2432300"/>
            <a:ext cx="3057126" cy="205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352" y="2256050"/>
            <a:ext cx="3961694" cy="2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4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Mostrar usuarios</a:t>
            </a:r>
            <a:endParaRPr/>
          </a:p>
        </p:txBody>
      </p:sp>
      <p:sp>
        <p:nvSpPr>
          <p:cNvPr id="455" name="Google Shape;455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56" name="Google Shape;4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450" y="1885950"/>
            <a:ext cx="1877100" cy="30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5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Shared Preferences</a:t>
            </a:r>
            <a:endParaRPr/>
          </a:p>
        </p:txBody>
      </p:sp>
      <p:sp>
        <p:nvSpPr>
          <p:cNvPr id="463" name="Google Shape;463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75" y="2965900"/>
            <a:ext cx="4314775" cy="11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8250" y="2145350"/>
            <a:ext cx="3538053" cy="235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7) Firebase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6"/>
          <p:cNvSpPr txBox="1"/>
          <p:nvPr>
            <p:ph idx="1" type="subTitle"/>
          </p:nvPr>
        </p:nvSpPr>
        <p:spPr>
          <a:xfrm>
            <a:off x="848202" y="16574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 - Shared Preferences</a:t>
            </a:r>
            <a:endParaRPr/>
          </a:p>
        </p:txBody>
      </p:sp>
      <p:sp>
        <p:nvSpPr>
          <p:cNvPr id="472" name="Google Shape;47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73" name="Google Shape;4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350" y="2770525"/>
            <a:ext cx="3976050" cy="11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8923" y="1657400"/>
            <a:ext cx="2064255" cy="333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8) Alternativas</a:t>
            </a:r>
            <a:endParaRPr/>
          </a:p>
        </p:txBody>
      </p:sp>
      <p:sp>
        <p:nvSpPr>
          <p:cNvPr id="480" name="Google Shape;480;p57"/>
          <p:cNvSpPr txBox="1"/>
          <p:nvPr>
            <p:ph idx="1" type="subTitle"/>
          </p:nvPr>
        </p:nvSpPr>
        <p:spPr>
          <a:xfrm>
            <a:off x="848202" y="18258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React Native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Flutter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Ionic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NativeScript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82" name="Google Shape;48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5650" y="1983988"/>
            <a:ext cx="1506150" cy="10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187" y="3272875"/>
            <a:ext cx="857275" cy="8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575" y="3562675"/>
            <a:ext cx="828725" cy="8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850" y="1574890"/>
            <a:ext cx="1506150" cy="1043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6075" y="2865680"/>
            <a:ext cx="1137975" cy="1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FIN</a:t>
            </a:r>
            <a:endParaRPr/>
          </a:p>
        </p:txBody>
      </p:sp>
      <p:sp>
        <p:nvSpPr>
          <p:cNvPr id="492" name="Google Shape;492;p58"/>
          <p:cNvSpPr txBox="1"/>
          <p:nvPr>
            <p:ph idx="1" type="subTitle"/>
          </p:nvPr>
        </p:nvSpPr>
        <p:spPr>
          <a:xfrm>
            <a:off x="2724825" y="2187500"/>
            <a:ext cx="34443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/>
              <a:t>¿PREGUNTAS?</a:t>
            </a:r>
            <a:endParaRPr sz="3000"/>
          </a:p>
        </p:txBody>
      </p:sp>
      <p:sp>
        <p:nvSpPr>
          <p:cNvPr id="493" name="Google Shape;493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494" name="Google Shape;49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860" y="2728700"/>
            <a:ext cx="2353866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61" y="4127573"/>
            <a:ext cx="505114" cy="5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8"/>
          <p:cNvSpPr txBox="1"/>
          <p:nvPr/>
        </p:nvSpPr>
        <p:spPr>
          <a:xfrm>
            <a:off x="1316500" y="4316875"/>
            <a:ext cx="35973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5"/>
              </a:rPr>
              <a:t>https://github.com/miguelgdoval/tinyApp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58"/>
          <p:cNvSpPr txBox="1"/>
          <p:nvPr>
            <p:ph idx="1" type="subTitle"/>
          </p:nvPr>
        </p:nvSpPr>
        <p:spPr>
          <a:xfrm>
            <a:off x="729452" y="3020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Patricia Juane Borreguero           </a:t>
            </a:r>
            <a:r>
              <a:rPr lang="es-419" u="sng">
                <a:solidFill>
                  <a:schemeClr val="hlink"/>
                </a:solidFill>
                <a:hlinkClick r:id="rId6"/>
              </a:rPr>
              <a:t>LinkedIn</a:t>
            </a:r>
            <a:r>
              <a:rPr lang="es-419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Miguel González Doval                  </a:t>
            </a:r>
            <a:r>
              <a:rPr lang="es-419" u="sng">
                <a:solidFill>
                  <a:schemeClr val="hlink"/>
                </a:solidFill>
                <a:hlinkClick r:id="rId7"/>
              </a:rPr>
              <a:t>LinkedIn</a:t>
            </a:r>
            <a:endParaRPr/>
          </a:p>
        </p:txBody>
      </p:sp>
      <p:pic>
        <p:nvPicPr>
          <p:cNvPr id="498" name="Google Shape;498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081288"/>
            <a:ext cx="276300" cy="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4550" y="3604200"/>
            <a:ext cx="276300" cy="2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2) Herramientas</a:t>
            </a:r>
            <a:endParaRPr/>
          </a:p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>
            <a:off x="590327" y="20251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Android Studio (IDE)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SDK</a:t>
            </a:r>
            <a:endParaRPr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s-419"/>
              <a:t>Emulador/móvil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JDK (Java)</a:t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-419"/>
              <a:t>Gradle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838" y="1688825"/>
            <a:ext cx="2928172" cy="18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</a:t>
            </a:r>
            <a:r>
              <a:rPr lang="es-419"/>
              <a:t>Conceptos</a:t>
            </a:r>
            <a:endParaRPr/>
          </a:p>
        </p:txBody>
      </p:sp>
      <p:sp>
        <p:nvSpPr>
          <p:cNvPr id="129" name="Google Shape;129;p18"/>
          <p:cNvSpPr txBox="1"/>
          <p:nvPr>
            <p:ph idx="1" type="subTitle"/>
          </p:nvPr>
        </p:nvSpPr>
        <p:spPr>
          <a:xfrm>
            <a:off x="848202" y="15808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Event-Driven Programming</a:t>
            </a:r>
            <a:endParaRPr/>
          </a:p>
        </p:txBody>
      </p:sp>
      <p:sp>
        <p:nvSpPr>
          <p:cNvPr id="130" name="Google Shape;13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848200" y="1974750"/>
            <a:ext cx="789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plicación Android: conjunto de procesos que se ejecutan en una máquina virtual (Android Runtime, ART).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Múltiples puntos de entrada: </a:t>
            </a:r>
            <a:r>
              <a:rPr b="1" lang="es-419" sz="1600">
                <a:latin typeface="Lato"/>
                <a:ea typeface="Lato"/>
                <a:cs typeface="Lato"/>
                <a:sym typeface="Lato"/>
              </a:rPr>
              <a:t>EDP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Flujo de ejecución no lo controle el programador.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</a:t>
            </a:r>
            <a:r>
              <a:rPr lang="es-419"/>
              <a:t>Conceptos</a:t>
            </a:r>
            <a:endParaRPr/>
          </a:p>
        </p:txBody>
      </p:sp>
      <p:sp>
        <p:nvSpPr>
          <p:cNvPr id="137" name="Google Shape;137;p19"/>
          <p:cNvSpPr txBox="1"/>
          <p:nvPr>
            <p:ph idx="1" type="subTitle"/>
          </p:nvPr>
        </p:nvSpPr>
        <p:spPr>
          <a:xfrm>
            <a:off x="848202" y="15808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Activity</a:t>
            </a:r>
            <a:endParaRPr/>
          </a:p>
        </p:txBody>
      </p:sp>
      <p:sp>
        <p:nvSpPr>
          <p:cNvPr id="138" name="Google Shape;13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848200" y="1974750"/>
            <a:ext cx="7892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nlazan con los elementos de la interfaz visual (i.e., View components).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Actúan como mini-controladores.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Respuestas UI y eventos del sistema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Flujo aplicación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○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Lanzar o 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destruir</a:t>
            </a:r>
            <a:r>
              <a:rPr lang="es-419" sz="1600">
                <a:latin typeface="Lato"/>
                <a:ea typeface="Lato"/>
                <a:cs typeface="Lato"/>
                <a:sym typeface="Lato"/>
              </a:rPr>
              <a:t> otras actividades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</a:t>
            </a:r>
            <a:r>
              <a:rPr lang="es-419"/>
              <a:t>Conceptos</a:t>
            </a:r>
            <a:endParaRPr/>
          </a:p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727952" y="16191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Ciclo de vida</a:t>
            </a:r>
            <a:endParaRPr/>
          </a:p>
        </p:txBody>
      </p:sp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125" y="2037250"/>
            <a:ext cx="5833101" cy="266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ctrTitle"/>
          </p:nvPr>
        </p:nvSpPr>
        <p:spPr>
          <a:xfrm>
            <a:off x="727950" y="7676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3)Conceptos</a:t>
            </a:r>
            <a:endParaRPr/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727952" y="1688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Fragment</a:t>
            </a:r>
            <a:endParaRPr/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650" y="1941750"/>
            <a:ext cx="4327860" cy="2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 txBox="1"/>
          <p:nvPr/>
        </p:nvSpPr>
        <p:spPr>
          <a:xfrm>
            <a:off x="577125" y="2419350"/>
            <a:ext cx="35253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Comportamiento parte UI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Encapsular componentes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Layout propio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s-419" sz="1600">
                <a:latin typeface="Lato"/>
                <a:ea typeface="Lato"/>
                <a:cs typeface="Lato"/>
                <a:sym typeface="Lato"/>
              </a:rPr>
              <a:t>Ciclo de vida propio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